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7"/>
  </p:notesMasterIdLst>
  <p:sldIdLst>
    <p:sldId id="256" r:id="rId2"/>
    <p:sldId id="264" r:id="rId3"/>
    <p:sldId id="266" r:id="rId4"/>
    <p:sldId id="257" r:id="rId5"/>
    <p:sldId id="314" r:id="rId6"/>
    <p:sldId id="327" r:id="rId7"/>
    <p:sldId id="282" r:id="rId8"/>
    <p:sldId id="312" r:id="rId9"/>
    <p:sldId id="258" r:id="rId10"/>
    <p:sldId id="318" r:id="rId11"/>
    <p:sldId id="313" r:id="rId12"/>
    <p:sldId id="315" r:id="rId13"/>
    <p:sldId id="316" r:id="rId14"/>
    <p:sldId id="295" r:id="rId15"/>
    <p:sldId id="269" r:id="rId16"/>
    <p:sldId id="296" r:id="rId17"/>
    <p:sldId id="297" r:id="rId18"/>
    <p:sldId id="299" r:id="rId19"/>
    <p:sldId id="301" r:id="rId20"/>
    <p:sldId id="303" r:id="rId21"/>
    <p:sldId id="305" r:id="rId22"/>
    <p:sldId id="306" r:id="rId23"/>
    <p:sldId id="336" r:id="rId24"/>
    <p:sldId id="319" r:id="rId25"/>
    <p:sldId id="294" r:id="rId26"/>
    <p:sldId id="321" r:id="rId27"/>
    <p:sldId id="271" r:id="rId28"/>
    <p:sldId id="272" r:id="rId29"/>
    <p:sldId id="273" r:id="rId30"/>
    <p:sldId id="274" r:id="rId31"/>
    <p:sldId id="324" r:id="rId32"/>
    <p:sldId id="275" r:id="rId33"/>
    <p:sldId id="277" r:id="rId34"/>
    <p:sldId id="279" r:id="rId35"/>
    <p:sldId id="280" r:id="rId36"/>
    <p:sldId id="287" r:id="rId37"/>
    <p:sldId id="289" r:id="rId38"/>
    <p:sldId id="290" r:id="rId39"/>
    <p:sldId id="285" r:id="rId40"/>
    <p:sldId id="291" r:id="rId41"/>
    <p:sldId id="292" r:id="rId42"/>
    <p:sldId id="334" r:id="rId43"/>
    <p:sldId id="337" r:id="rId44"/>
    <p:sldId id="330" r:id="rId45"/>
    <p:sldId id="326" r:id="rId46"/>
  </p:sldIdLst>
  <p:sldSz cx="9144000" cy="6858000" type="screen4x3"/>
  <p:notesSz cx="6858000" cy="9144000"/>
  <p:embeddedFontLst>
    <p:embeddedFont>
      <p:font typeface="Constantia" pitchFamily="18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Arial Black" pitchFamily="34" charset="0"/>
      <p:regular r:id="rId53"/>
    </p:embeddedFont>
    <p:embeddedFont>
      <p:font typeface="Calibri" pitchFamily="34" charset="0"/>
      <p:regular r:id="rId54"/>
      <p:bold r:id="rId55"/>
      <p:italic r:id="rId56"/>
      <p:boldItalic r:id="rId57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60"/>
  </p:normalViewPr>
  <p:slideViewPr>
    <p:cSldViewPr>
      <p:cViewPr>
        <p:scale>
          <a:sx n="100" d="100"/>
          <a:sy n="100" d="100"/>
        </p:scale>
        <p:origin x="2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2313C-6FED-4ED1-88CA-F12EA65C2FAC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BF08A-36FF-47A7-9927-4B8DFC76969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="" xmlns:p14="http://schemas.microsoft.com/office/powerpoint/2010/main" val="135131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BF08A-36FF-47A7-9927-4B8DFC769697}" type="slidenum">
              <a:rPr lang="pl-PL" smtClean="0"/>
              <a:pPr/>
              <a:t>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Tytuł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spd="med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zawartości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15" name="Symbol zastępczy numeru slajd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7" name="Tytuł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spd="med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cxnSp>
        <p:nvCxnSpPr>
          <p:cNvPr id="7" name="Łącznik prosty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</p:spTree>
  </p:cSld>
  <p:clrMapOvr>
    <a:masterClrMapping/>
  </p:clrMapOvr>
  <p:transition spd="med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2" name="Symbol zastępczy zawartości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34" name="Symbol zastępczy zawartości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cxnSp>
        <p:nvCxnSpPr>
          <p:cNvPr id="10" name="Łącznik prosty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spd="med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ymbol zastępczy zawartości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1" name="Tytuł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spd="med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8" name="Symbol zastępczy daty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ransition spd="med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tekst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4" name="Symbol zastępczy daty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1305717-2B5A-493A-818A-87D0043057E1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1DB536B-46F3-42CC-A5C3-92A515C13C9B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5" name="Symbol zastępczy tytuł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1000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P6140134.AVI" TargetMode="Externa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01.%20Ci%20sara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1.wmv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video" Target="file:///G:\P6120126.AVI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6.jpeg"/><Relationship Id="rId5" Type="http://schemas.openxmlformats.org/officeDocument/2006/relationships/hyperlink" Target="http://alejahandlowa.pl/obr/gadzety/240875_d.jpg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icky_King_Ti_Amo.mp3" TargetMode="External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Ricky_King_Ti_Amo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icky_King_Ti_Amo.mp3" TargetMode="Externa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57158" y="3786190"/>
            <a:ext cx="8305800" cy="1143000"/>
          </a:xfrm>
        </p:spPr>
        <p:txBody>
          <a:bodyPr/>
          <a:lstStyle/>
          <a:p>
            <a:r>
              <a:rPr lang="pl-PL" dirty="0" smtClean="0"/>
              <a:t>Szkoła Podstawowa nr </a:t>
            </a:r>
            <a:r>
              <a:rPr lang="pl-PL" sz="3200" dirty="0" smtClean="0"/>
              <a:t>10 </a:t>
            </a:r>
            <a:r>
              <a:rPr lang="pl-PL" dirty="0" smtClean="0"/>
              <a:t>im. Gustawa Morcinka </a:t>
            </a:r>
          </a:p>
          <a:p>
            <a:r>
              <a:rPr lang="pl-PL" dirty="0" smtClean="0"/>
              <a:t>w Orzeszu-Woszczycach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b="1" smtClean="0">
                <a:solidFill>
                  <a:schemeClr val="bg2">
                    <a:lumMod val="75000"/>
                  </a:schemeClr>
                </a:solidFill>
              </a:rPr>
              <a:t>WebQuest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„Skąd jesteśmy?”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Obraz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786322"/>
            <a:ext cx="2643206" cy="1714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Parafia św. Piotra i Pawła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sz="4200" b="1" dirty="0" smtClean="0">
                <a:solidFill>
                  <a:srgbClr val="00B0F0"/>
                </a:solidFill>
              </a:rPr>
              <a:t>To warto zobaczyć w Woszczycach</a:t>
            </a:r>
            <a:r>
              <a:rPr lang="pl-PL" sz="4000" b="1" dirty="0" smtClean="0">
                <a:solidFill>
                  <a:srgbClr val="00B0F0"/>
                </a:solidFill>
              </a:rPr>
              <a:t>! </a:t>
            </a:r>
            <a:endParaRPr lang="pl-PL" sz="4000" b="1" dirty="0">
              <a:solidFill>
                <a:srgbClr val="00B0F0"/>
              </a:solidFill>
            </a:endParaRPr>
          </a:p>
        </p:txBody>
      </p:sp>
      <p:pic>
        <p:nvPicPr>
          <p:cNvPr id="4" name="Obraz 3" descr="http://orzesze.cmdok.dt.pl/upload_i/Parafia_Piotra_i_Pawla_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500042"/>
            <a:ext cx="4680520" cy="34316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857620" y="1643050"/>
            <a:ext cx="4829180" cy="4452950"/>
          </a:xfrm>
        </p:spPr>
        <p:txBody>
          <a:bodyPr>
            <a:normAutofit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Parafia św. Piotra i Pawła </a:t>
            </a:r>
            <a:r>
              <a:rPr lang="pl-PL" sz="2400" b="1" dirty="0" smtClean="0">
                <a:solidFill>
                  <a:schemeClr val="bg2">
                    <a:lumMod val="75000"/>
                  </a:schemeClr>
                </a:solidFill>
              </a:rPr>
              <a:t>w Woszczycach </a:t>
            </a:r>
            <a:endParaRPr lang="pl-PL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643050"/>
            <a:ext cx="2571768" cy="220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bjaśnienie prostokątne 5"/>
          <p:cNvSpPr/>
          <p:nvPr/>
        </p:nvSpPr>
        <p:spPr>
          <a:xfrm>
            <a:off x="3214678" y="1428736"/>
            <a:ext cx="5429288" cy="5000660"/>
          </a:xfrm>
          <a:prstGeom prst="wedgeRectCallout">
            <a:avLst>
              <a:gd name="adj1" fmla="val -75718"/>
              <a:gd name="adj2" fmla="val -273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pl-PL" dirty="0" smtClean="0"/>
              <a:t>Parafia, jak utrzymuje kronikarz z XVII wieku, powstała tu w 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1003</a:t>
            </a:r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pl-PL" dirty="0" smtClean="0"/>
              <a:t>roku, a pierwszym właścicielem wioski i budowniczym kościoła, którego poświęcenia miał jakoby dokonać św. Wojciech, był "Peter </a:t>
            </a:r>
            <a:r>
              <a:rPr lang="pl-PL" dirty="0" err="1" smtClean="0"/>
              <a:t>Woschczutzki</a:t>
            </a:r>
            <a:r>
              <a:rPr lang="pl-PL" dirty="0" smtClean="0"/>
              <a:t>" (Piotr </a:t>
            </a:r>
            <a:r>
              <a:rPr lang="pl-PL" dirty="0" err="1" smtClean="0"/>
              <a:t>Woszczycki</a:t>
            </a:r>
            <a:r>
              <a:rPr lang="pl-PL" dirty="0" smtClean="0"/>
              <a:t>).</a:t>
            </a:r>
            <a:br>
              <a:rPr lang="pl-PL" dirty="0" smtClean="0"/>
            </a:br>
            <a:r>
              <a:rPr lang="pl-PL" dirty="0" smtClean="0"/>
              <a:t>Jeszcze przed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 1252 </a:t>
            </a:r>
            <a:r>
              <a:rPr lang="pl-PL" dirty="0" smtClean="0"/>
              <a:t>rokiem wieś przeszła na własność klasztoru cystersów w Rudach Raciborskich. </a:t>
            </a:r>
          </a:p>
          <a:p>
            <a:pPr>
              <a:buNone/>
            </a:pPr>
            <a:r>
              <a:rPr lang="pl-PL" dirty="0" smtClean="0"/>
              <a:t>W</a:t>
            </a:r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1283</a:t>
            </a:r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pl-PL" dirty="0" smtClean="0"/>
              <a:t>roku cystersi oddali Woszczyce Stefanowi </a:t>
            </a:r>
            <a:r>
              <a:rPr lang="pl-PL" dirty="0" err="1" smtClean="0"/>
              <a:t>Zbronowiczowi</a:t>
            </a:r>
            <a:r>
              <a:rPr lang="pl-PL" dirty="0" smtClean="0"/>
              <a:t> za wieś Żernicę. </a:t>
            </a:r>
          </a:p>
          <a:p>
            <a:r>
              <a:rPr lang="pl-PL" dirty="0" smtClean="0"/>
              <a:t>W 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1409</a:t>
            </a:r>
            <a:r>
              <a:rPr lang="pl-PL" dirty="0" smtClean="0"/>
              <a:t> roku postawiono w Woszczycach nowy, drewniany kościół św. Piotra i Pawła, a w 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1682</a:t>
            </a:r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pl-PL" dirty="0" smtClean="0"/>
              <a:t>roku następny w miejscu, w którym 200 lat później, bo     </a:t>
            </a:r>
            <a:r>
              <a:rPr lang="pl-PL" dirty="0" smtClean="0">
                <a:solidFill>
                  <a:schemeClr val="bg2">
                    <a:lumMod val="50000"/>
                  </a:schemeClr>
                </a:solidFill>
              </a:rPr>
              <a:t>w </a:t>
            </a:r>
            <a:r>
              <a:rPr lang="pl-PL" b="1" dirty="0" smtClean="0">
                <a:solidFill>
                  <a:schemeClr val="bg2">
                    <a:lumMod val="50000"/>
                  </a:schemeClr>
                </a:solidFill>
              </a:rPr>
              <a:t>1880 </a:t>
            </a:r>
            <a:r>
              <a:rPr lang="pl-PL" dirty="0" smtClean="0">
                <a:solidFill>
                  <a:schemeClr val="bg2">
                    <a:lumMod val="50000"/>
                  </a:schemeClr>
                </a:solidFill>
              </a:rPr>
              <a:t>roku oddano do użytku murowany, z cegły        i kamienia, neogotycki kościół, który przetrwał          do chwili obecnej.</a:t>
            </a:r>
          </a:p>
          <a:p>
            <a:r>
              <a:rPr lang="pl-PL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Od września 2001 r. trwa remont i renowacja kościoła, którego podjął się ks. Jerzy Kiecka. Dzięki temu nasz kościół to </a:t>
            </a:r>
            <a:r>
              <a:rPr lang="pl-PL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prawdziwa perełka.</a:t>
            </a:r>
            <a:endParaRPr lang="pl-PL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614013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4071942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6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P61401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5114587" y="2386347"/>
            <a:ext cx="4115370" cy="3057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Otoczenie   kościoła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Obraz 5" descr="P61401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268771" y="2374380"/>
            <a:ext cx="4187250" cy="3010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ymbol zastępczy zawartości 3" descr="http://www.polskaniezwykla.pl/pictures/medium/277871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8931" y="2434318"/>
            <a:ext cx="1762437" cy="3472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01. Ci sa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00034" y="6072206"/>
            <a:ext cx="304800" cy="295276"/>
          </a:xfrm>
          <a:prstGeom prst="rect">
            <a:avLst/>
          </a:prstGeom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Kościół  od  strony  cmentarza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Symbol zastępczy zawartości 3" descr="Orzesze-Woszczyce, przy DK 8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643050"/>
            <a:ext cx="3571900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Moje dokumenty\Moje obrazy\webQuest\webQuest 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428736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Proboszcz  parafii  </a:t>
            </a:r>
            <a:r>
              <a:rPr lang="pl-PL" sz="4000" b="1" dirty="0" smtClean="0">
                <a:solidFill>
                  <a:schemeClr val="bg2">
                    <a:lumMod val="75000"/>
                  </a:schemeClr>
                </a:solidFill>
              </a:rPr>
              <a:t>podczas  mszy św. </a:t>
            </a:r>
            <a:endParaRPr lang="pl-PL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Moje dokumenty\Moje obrazy\webQuest\webQuest 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86314" y="1571612"/>
            <a:ext cx="3714776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Proboszcz parafii ks. Jerzy Kiecka </a:t>
            </a:r>
            <a:endParaRPr lang="pl-PL" dirty="0"/>
          </a:p>
        </p:txBody>
      </p:sp>
      <p:pic>
        <p:nvPicPr>
          <p:cNvPr id="2051" name="Picture 3" descr="C:\Documents and Settings\Administrator\Moje dokumenty\Moje obrazy\webQuest\webQuest 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4381504" cy="3286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istrator\Moje dokumenty\Moje obrazy\webQuest\webQuest 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Zabytkowe  wnętrze  kościoła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1928794" y="6215082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Ołtarz  główny</a:t>
            </a:r>
            <a:endParaRPr lang="pl-PL" dirty="0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istrator\Moje dokumenty\Moje obrazy\webQuest\webQuest 0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3429000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Zabytkowe  wnętrze  kościoła</a:t>
            </a:r>
            <a:endParaRPr lang="pl-PL" dirty="0"/>
          </a:p>
        </p:txBody>
      </p:sp>
      <p:pic>
        <p:nvPicPr>
          <p:cNvPr id="5" name="Picture 2" descr="C:\Documents and Settings\Administrator\Moje dokumenty\Moje obrazy\webQuest\webQuest 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3429000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pole tekstowe 5"/>
          <p:cNvSpPr txBox="1"/>
          <p:nvPr/>
        </p:nvSpPr>
        <p:spPr>
          <a:xfrm>
            <a:off x="2928926" y="635795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Ołtarze  boczne</a:t>
            </a:r>
            <a:endParaRPr lang="pl-PL" dirty="0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istrator\Moje dokumenty\Moje obrazy\webQuest\webQuest 0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86314" y="3071810"/>
            <a:ext cx="3840480" cy="288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To my -  pobożni parafianie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2" descr="C:\Documents and Settings\Administrator\Moje dokumenty\Moje obrazy\webQuest\webQuest 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643050"/>
            <a:ext cx="3833818" cy="2875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istrator\Moje dokumenty\Moje obrazy\webQuest\webQuest 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1" y="1714488"/>
            <a:ext cx="3524275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Sesja  filmowa  w  kościele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2" descr="C:\Documents and Settings\Administrator\Moje dokumenty\Moje obrazy\webQuest\webQuest 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643314"/>
            <a:ext cx="3619504" cy="2714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Włochy - Polska</a:t>
            </a:r>
          </a:p>
          <a:p>
            <a:pPr>
              <a:buNone/>
            </a:pPr>
            <a:r>
              <a:rPr lang="pl-PL" dirty="0" smtClean="0"/>
              <a:t>Ale daleko!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Skąd jesteśmy?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6832"/>
            <a:ext cx="6786610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94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4714908" cy="514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Zabytkowe   organy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2" descr="C:\Documents and Settings\Administrator\Moje dokumenty\Moje obrazy\webQuest\webQuest 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571611"/>
            <a:ext cx="3339703" cy="4452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istrator\Moje dokumenty\Moje obrazy\webQuest\webQuest 0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Widok na ołtarz z chóru 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istrator\Moje dokumenty\Moje obrazy\webQuest\webQuest 0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14744" y="1714488"/>
            <a:ext cx="5145578" cy="3857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 Jest co podziwiać!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2" descr="C:\Documents and Settings\Administrator\Moje dokumenty\Moje obrazy\webQuest\webQuest 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5357849" cy="4018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pl-PL" sz="2800" dirty="0" smtClean="0"/>
              <a:t>Ja się w nich nie urodziłam ,</a:t>
            </a:r>
          </a:p>
          <a:p>
            <a:pPr>
              <a:buNone/>
            </a:pPr>
            <a:r>
              <a:rPr lang="pl-PL" sz="2800" dirty="0" smtClean="0"/>
              <a:t>Ale bardzo się z nimi zżyłam.</a:t>
            </a:r>
          </a:p>
          <a:p>
            <a:pPr>
              <a:buNone/>
            </a:pPr>
            <a:r>
              <a:rPr lang="pl-PL" sz="2800" dirty="0" smtClean="0"/>
              <a:t>O czym mówię - wy nie wiecie ? </a:t>
            </a:r>
          </a:p>
          <a:p>
            <a:pPr>
              <a:buNone/>
            </a:pPr>
            <a:r>
              <a:rPr lang="pl-PL" sz="2800" dirty="0" smtClean="0"/>
              <a:t>O najpiękniejszej wiosce na świecie!</a:t>
            </a:r>
          </a:p>
          <a:p>
            <a:pPr>
              <a:buNone/>
            </a:pPr>
            <a:endParaRPr lang="pl-PL" sz="2800" dirty="0" smtClean="0"/>
          </a:p>
          <a:p>
            <a:pPr>
              <a:buNone/>
            </a:pPr>
            <a:r>
              <a:rPr lang="pl-PL" sz="2800" dirty="0" smtClean="0"/>
              <a:t>Moje ukochane Woszczyce</a:t>
            </a:r>
          </a:p>
          <a:p>
            <a:pPr>
              <a:buNone/>
            </a:pPr>
            <a:r>
              <a:rPr lang="pl-PL" sz="2800" dirty="0" smtClean="0"/>
              <a:t>Są na pewno znane w powiecie!</a:t>
            </a:r>
          </a:p>
          <a:p>
            <a:pPr>
              <a:buNone/>
            </a:pPr>
            <a:r>
              <a:rPr lang="pl-PL" sz="2800" dirty="0" smtClean="0"/>
              <a:t>W nich nie jedna rzeczka płynie,</a:t>
            </a:r>
          </a:p>
          <a:p>
            <a:pPr>
              <a:buNone/>
            </a:pPr>
            <a:r>
              <a:rPr lang="pl-PL" sz="2800" dirty="0" smtClean="0"/>
              <a:t>Mętna woda na </a:t>
            </a:r>
            <a:r>
              <a:rPr lang="pl-PL" sz="2800" dirty="0" err="1" smtClean="0"/>
              <a:t>Zarzynie</a:t>
            </a:r>
            <a:r>
              <a:rPr lang="pl-PL" sz="2800" dirty="0" smtClean="0"/>
              <a:t> karpie kryje,</a:t>
            </a:r>
          </a:p>
          <a:p>
            <a:pPr>
              <a:buNone/>
            </a:pPr>
            <a:r>
              <a:rPr lang="pl-PL" sz="2800" dirty="0" smtClean="0"/>
              <a:t>Na  Baronie  są okonie , a</a:t>
            </a:r>
          </a:p>
          <a:p>
            <a:pPr>
              <a:buNone/>
            </a:pPr>
            <a:r>
              <a:rPr lang="pl-PL" sz="2800" dirty="0" smtClean="0"/>
              <a:t>Lasami i gąszczami nadciągają  z koszykami,</a:t>
            </a:r>
          </a:p>
          <a:p>
            <a:pPr>
              <a:buNone/>
            </a:pPr>
            <a:r>
              <a:rPr lang="pl-PL" sz="2800" dirty="0" smtClean="0"/>
              <a:t>Ci – co jagód poszukują ,</a:t>
            </a:r>
          </a:p>
          <a:p>
            <a:pPr>
              <a:buNone/>
            </a:pPr>
            <a:r>
              <a:rPr lang="pl-PL" sz="2800" dirty="0" smtClean="0"/>
              <a:t>Grzybów , malin , no i jeżyn.</a:t>
            </a:r>
          </a:p>
          <a:p>
            <a:pPr>
              <a:buNone/>
            </a:pPr>
            <a:endParaRPr lang="pl-PL" sz="2800" dirty="0" smtClean="0"/>
          </a:p>
          <a:p>
            <a:pPr>
              <a:buNone/>
            </a:pPr>
            <a:r>
              <a:rPr lang="pl-PL" sz="2800" dirty="0" smtClean="0"/>
              <a:t>Jaka wioska z tego słynie?</a:t>
            </a:r>
          </a:p>
          <a:p>
            <a:pPr>
              <a:buNone/>
            </a:pPr>
            <a:r>
              <a:rPr lang="pl-PL" sz="2800" dirty="0" smtClean="0"/>
              <a:t>To Woszczyce cud w krainie!</a:t>
            </a:r>
          </a:p>
          <a:p>
            <a:pPr>
              <a:buNone/>
            </a:pPr>
            <a:r>
              <a:rPr lang="pl-PL" sz="2800" dirty="0" smtClean="0"/>
              <a:t>Są w nim domy , są ulice ,</a:t>
            </a:r>
          </a:p>
          <a:p>
            <a:pPr>
              <a:buNone/>
            </a:pPr>
            <a:r>
              <a:rPr lang="pl-PL" sz="2800" dirty="0" smtClean="0"/>
              <a:t>I wspaniałe okolice.</a:t>
            </a:r>
          </a:p>
          <a:p>
            <a:pPr>
              <a:buNone/>
            </a:pPr>
            <a:r>
              <a:rPr lang="pl-PL" sz="2800" dirty="0" smtClean="0"/>
              <a:t>Piękny kościół ,</a:t>
            </a:r>
          </a:p>
          <a:p>
            <a:pPr>
              <a:buNone/>
            </a:pPr>
            <a:r>
              <a:rPr lang="pl-PL" sz="2800" dirty="0" smtClean="0"/>
              <a:t>Stary dworek – Stare miejsce odnowione</a:t>
            </a:r>
          </a:p>
          <a:p>
            <a:pPr>
              <a:buNone/>
            </a:pPr>
            <a:endParaRPr lang="pl-PL" sz="2800" dirty="0" smtClean="0"/>
          </a:p>
          <a:p>
            <a:pPr>
              <a:buNone/>
            </a:pPr>
            <a:r>
              <a:rPr lang="pl-PL" sz="2800" dirty="0" smtClean="0"/>
              <a:t>Moje oczy są zdumione.</a:t>
            </a:r>
          </a:p>
          <a:p>
            <a:pPr>
              <a:buNone/>
            </a:pPr>
            <a:r>
              <a:rPr lang="pl-PL" sz="2800" dirty="0" smtClean="0"/>
              <a:t>Gdy ja rosnę – wszystko rośnie</a:t>
            </a:r>
          </a:p>
          <a:p>
            <a:pPr>
              <a:buNone/>
            </a:pPr>
            <a:r>
              <a:rPr lang="pl-PL" sz="2800" dirty="0" smtClean="0"/>
              <a:t>Śmiejąc do mnie się radośnie.                                                                              		</a:t>
            </a:r>
            <a:r>
              <a:rPr lang="pl-PL" sz="3700" dirty="0" smtClean="0"/>
              <a:t> Autor:   Weronika  </a:t>
            </a:r>
            <a:r>
              <a:rPr lang="pl-PL" sz="3700" dirty="0" err="1" smtClean="0"/>
              <a:t>Cwalina</a:t>
            </a:r>
            <a:r>
              <a:rPr lang="pl-PL" sz="3700" dirty="0" smtClean="0"/>
              <a:t> </a:t>
            </a:r>
            <a:r>
              <a:rPr lang="pl-PL" sz="2800" dirty="0" smtClean="0"/>
              <a:t>                                                       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             O moich Woszczycach</a:t>
            </a:r>
            <a:endParaRPr lang="pl-PL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81215">
            <a:off x="627856" y="295160"/>
            <a:ext cx="1392772" cy="10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 smtClean="0">
                <a:solidFill>
                  <a:schemeClr val="accent6">
                    <a:lumMod val="75000"/>
                  </a:schemeClr>
                </a:solidFill>
              </a:rPr>
              <a:t>Ośrodek Wypoczynkowy „Baron”</a:t>
            </a:r>
            <a:endParaRPr lang="pl-PL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400" b="1" dirty="0" smtClean="0">
                <a:solidFill>
                  <a:schemeClr val="bg2">
                    <a:lumMod val="75000"/>
                  </a:schemeClr>
                </a:solidFill>
              </a:rPr>
              <a:t>Obecnie właścicielami „ Barona” i Dworu Szczepańskich są państwo Szczepańscy.</a:t>
            </a:r>
            <a:endParaRPr lang="pl-PL" sz="2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000108"/>
            <a:ext cx="3267075" cy="27051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Moje dokumenty\Moje obrazy\webQuest\webQuest 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786058"/>
            <a:ext cx="4127504" cy="309562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My  na  czerwonym  dywanie!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14488"/>
            <a:ext cx="3429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pole tekstowe 4"/>
          <p:cNvSpPr txBox="1"/>
          <p:nvPr/>
        </p:nvSpPr>
        <p:spPr>
          <a:xfrm>
            <a:off x="1643042" y="6143644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Dwór  Szczepańskich</a:t>
            </a:r>
            <a:endParaRPr lang="pl-PL" dirty="0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>
          <a:xfrm flipV="1">
            <a:off x="4929190" y="6143611"/>
            <a:ext cx="214314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Tak  można  żyć! 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2290" name="Picture 2" descr="C:\Documents and Settings\Administrator\Moje dokumenty\Moje obrazy\webQuest\webQu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796987" cy="4795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Moje dokumenty\Moje obrazy\webQuest\webQuest 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57894" y="1773382"/>
            <a:ext cx="5428211" cy="4073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Droga  do  ośrodka  wypoczynkowego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Moje dokumenty\Moje obrazy\webQuest\webQuest 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bg2">
                    <a:lumMod val="75000"/>
                  </a:schemeClr>
                </a:solidFill>
              </a:rPr>
              <a:t>Rekreacyjna, rowerowa  trasa </a:t>
            </a:r>
            <a:r>
              <a:rPr lang="pl-PL" sz="2000" b="1" dirty="0" smtClean="0">
                <a:solidFill>
                  <a:schemeClr val="bg2">
                    <a:lumMod val="75000"/>
                  </a:schemeClr>
                </a:solidFill>
              </a:rPr>
              <a:t>do   ośrodka</a:t>
            </a:r>
            <a:endParaRPr lang="pl-PL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Moje dokumenty\Moje obrazy\webQuest\webQuest 0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8662" y="1500174"/>
            <a:ext cx="6858048" cy="4910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Mamy  kartę  rowerową!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1500166" y="5286388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l-PL" b="1" dirty="0" smtClean="0">
                <a:solidFill>
                  <a:schemeClr val="bg1"/>
                </a:solidFill>
              </a:rPr>
              <a:t>W najbliższej okolicy znajdują się kompleksy leśne, obfitujące w grzyby i zwierzynę leśną. Przebiegają również liczne piesze trasy turystyczne oraz trasa rowerowa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. 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Witamy w Woszczycach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608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571612"/>
            <a:ext cx="2190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429124" y="1524000"/>
            <a:ext cx="4279012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pl-PL" sz="12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1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1600" dirty="0" smtClean="0">
              <a:solidFill>
                <a:schemeClr val="bg1"/>
              </a:solidFill>
            </a:endParaRPr>
          </a:p>
        </p:txBody>
      </p:sp>
      <p:sp>
        <p:nvSpPr>
          <p:cNvPr id="15" name="Objaśnienie prostokątne 14"/>
          <p:cNvSpPr/>
          <p:nvPr/>
        </p:nvSpPr>
        <p:spPr>
          <a:xfrm>
            <a:off x="3428992" y="1428736"/>
            <a:ext cx="5214974" cy="4714908"/>
          </a:xfrm>
          <a:prstGeom prst="wedgeRectCallout">
            <a:avLst>
              <a:gd name="adj1" fmla="val -75804"/>
              <a:gd name="adj2" fmla="val -304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pl-PL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err="1" smtClean="0">
                <a:solidFill>
                  <a:srgbClr val="FF0000"/>
                </a:solidFill>
              </a:rPr>
              <a:t>Welcome</a:t>
            </a:r>
            <a:r>
              <a:rPr lang="pl-PL" dirty="0" smtClean="0">
                <a:solidFill>
                  <a:srgbClr val="FF0000"/>
                </a:solidFill>
              </a:rPr>
              <a:t> to Poland </a:t>
            </a:r>
            <a:r>
              <a:rPr lang="pl-PL" dirty="0" smtClean="0">
                <a:solidFill>
                  <a:schemeClr val="bg1"/>
                </a:solidFill>
              </a:rPr>
              <a:t>. We </a:t>
            </a:r>
            <a:r>
              <a:rPr lang="pl-PL" dirty="0" err="1" smtClean="0">
                <a:solidFill>
                  <a:schemeClr val="bg1"/>
                </a:solidFill>
              </a:rPr>
              <a:t>hope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you</a:t>
            </a:r>
            <a:r>
              <a:rPr lang="pl-PL" dirty="0" smtClean="0">
                <a:solidFill>
                  <a:schemeClr val="bg1"/>
                </a:solidFill>
              </a:rPr>
              <a:t>  </a:t>
            </a:r>
            <a:r>
              <a:rPr lang="pl-PL" dirty="0" err="1" smtClean="0">
                <a:solidFill>
                  <a:schemeClr val="bg1"/>
                </a:solidFill>
              </a:rPr>
              <a:t>know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pl-PL" dirty="0" err="1" smtClean="0">
                <a:solidFill>
                  <a:schemeClr val="bg1"/>
                </a:solidFill>
              </a:rPr>
              <a:t>English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because</a:t>
            </a:r>
            <a:r>
              <a:rPr lang="pl-PL" dirty="0" smtClean="0">
                <a:solidFill>
                  <a:schemeClr val="bg1"/>
                </a:solidFill>
              </a:rPr>
              <a:t> we </a:t>
            </a:r>
            <a:r>
              <a:rPr lang="pl-PL" dirty="0" err="1" smtClean="0">
                <a:solidFill>
                  <a:schemeClr val="bg1"/>
                </a:solidFill>
              </a:rPr>
              <a:t>don’t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know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Italian</a:t>
            </a:r>
            <a:r>
              <a:rPr lang="pl-PL" dirty="0" smtClean="0">
                <a:solidFill>
                  <a:schemeClr val="bg1"/>
                </a:solidFill>
              </a:rPr>
              <a:t> . We </a:t>
            </a:r>
          </a:p>
          <a:p>
            <a:pPr>
              <a:buNone/>
            </a:pPr>
            <a:r>
              <a:rPr lang="pl-PL" dirty="0" err="1" smtClean="0">
                <a:solidFill>
                  <a:schemeClr val="bg1"/>
                </a:solidFill>
              </a:rPr>
              <a:t>are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fourth</a:t>
            </a:r>
            <a:r>
              <a:rPr lang="pl-PL" dirty="0" smtClean="0">
                <a:solidFill>
                  <a:schemeClr val="bg1"/>
                </a:solidFill>
              </a:rPr>
              <a:t> and </a:t>
            </a:r>
            <a:r>
              <a:rPr lang="pl-PL" dirty="0" err="1" smtClean="0">
                <a:solidFill>
                  <a:schemeClr val="bg1"/>
                </a:solidFill>
              </a:rPr>
              <a:t>fifth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year</a:t>
            </a:r>
            <a:r>
              <a:rPr lang="pl-PL" dirty="0" smtClean="0">
                <a:solidFill>
                  <a:schemeClr val="bg1"/>
                </a:solidFill>
              </a:rPr>
              <a:t> pupil </a:t>
            </a:r>
            <a:r>
              <a:rPr lang="pl-PL" dirty="0" err="1" smtClean="0">
                <a:solidFill>
                  <a:schemeClr val="bg1"/>
                </a:solidFill>
              </a:rPr>
              <a:t>in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primary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pl-PL" dirty="0" err="1" smtClean="0">
                <a:solidFill>
                  <a:schemeClr val="bg1"/>
                </a:solidFill>
              </a:rPr>
              <a:t>school</a:t>
            </a:r>
            <a:r>
              <a:rPr lang="pl-PL" dirty="0" smtClean="0">
                <a:solidFill>
                  <a:schemeClr val="bg1"/>
                </a:solidFill>
              </a:rPr>
              <a:t> . </a:t>
            </a:r>
            <a:r>
              <a:rPr lang="pl-PL" dirty="0" err="1" smtClean="0">
                <a:solidFill>
                  <a:schemeClr val="bg1"/>
                </a:solidFill>
              </a:rPr>
              <a:t>These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are</a:t>
            </a:r>
            <a:r>
              <a:rPr lang="pl-PL" dirty="0" smtClean="0">
                <a:solidFill>
                  <a:schemeClr val="bg1"/>
                </a:solidFill>
              </a:rPr>
              <a:t> my </a:t>
            </a:r>
            <a:r>
              <a:rPr lang="pl-PL" dirty="0" err="1" smtClean="0">
                <a:solidFill>
                  <a:schemeClr val="bg1"/>
                </a:solidFill>
              </a:rPr>
              <a:t>friends</a:t>
            </a:r>
            <a:r>
              <a:rPr lang="pl-PL" dirty="0" smtClean="0">
                <a:solidFill>
                  <a:schemeClr val="bg1"/>
                </a:solidFill>
              </a:rPr>
              <a:t>.  We </a:t>
            </a:r>
            <a:r>
              <a:rPr lang="pl-PL" dirty="0" err="1" smtClean="0">
                <a:solidFill>
                  <a:schemeClr val="bg1"/>
                </a:solidFill>
              </a:rPr>
              <a:t>are</a:t>
            </a:r>
            <a:r>
              <a:rPr lang="pl-PL" dirty="0" smtClean="0">
                <a:solidFill>
                  <a:schemeClr val="bg1"/>
                </a:solidFill>
              </a:rPr>
              <a:t> happy </a:t>
            </a:r>
          </a:p>
          <a:p>
            <a:pPr>
              <a:buNone/>
            </a:pPr>
            <a:r>
              <a:rPr lang="pl-PL" dirty="0" smtClean="0">
                <a:solidFill>
                  <a:schemeClr val="bg1"/>
                </a:solidFill>
              </a:rPr>
              <a:t>to show </a:t>
            </a:r>
            <a:r>
              <a:rPr lang="pl-PL" dirty="0" err="1" smtClean="0">
                <a:solidFill>
                  <a:schemeClr val="bg1"/>
                </a:solidFill>
              </a:rPr>
              <a:t>you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our</a:t>
            </a:r>
            <a:r>
              <a:rPr lang="pl-PL" dirty="0" smtClean="0">
                <a:solidFill>
                  <a:schemeClr val="bg1"/>
                </a:solidFill>
              </a:rPr>
              <a:t> place – Woszczyce.</a:t>
            </a:r>
          </a:p>
          <a:p>
            <a:pPr>
              <a:buNone/>
            </a:pPr>
            <a:r>
              <a:rPr lang="pl-PL" dirty="0" smtClean="0">
                <a:solidFill>
                  <a:schemeClr val="bg1"/>
                </a:solidFill>
              </a:rPr>
              <a:t>In </a:t>
            </a:r>
            <a:r>
              <a:rPr lang="pl-PL" dirty="0" err="1" smtClean="0">
                <a:solidFill>
                  <a:schemeClr val="bg1"/>
                </a:solidFill>
              </a:rPr>
              <a:t>Woszcyce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there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are</a:t>
            </a:r>
            <a:r>
              <a:rPr lang="pl-PL" dirty="0" smtClean="0">
                <a:solidFill>
                  <a:schemeClr val="bg1"/>
                </a:solidFill>
              </a:rPr>
              <a:t> a lot of  </a:t>
            </a:r>
            <a:r>
              <a:rPr lang="pl-PL" dirty="0" err="1" smtClean="0">
                <a:solidFill>
                  <a:schemeClr val="bg1"/>
                </a:solidFill>
              </a:rPr>
              <a:t>beautifoul</a:t>
            </a:r>
            <a:endParaRPr lang="pl-PL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err="1" smtClean="0">
                <a:solidFill>
                  <a:schemeClr val="bg1"/>
                </a:solidFill>
              </a:rPr>
              <a:t>places</a:t>
            </a:r>
            <a:r>
              <a:rPr lang="pl-PL" dirty="0" smtClean="0">
                <a:solidFill>
                  <a:schemeClr val="bg1"/>
                </a:solidFill>
              </a:rPr>
              <a:t> to </a:t>
            </a:r>
            <a:r>
              <a:rPr lang="pl-PL" dirty="0" err="1" smtClean="0">
                <a:solidFill>
                  <a:schemeClr val="bg1"/>
                </a:solidFill>
              </a:rPr>
              <a:t>see</a:t>
            </a:r>
            <a:r>
              <a:rPr lang="pl-PL" dirty="0" smtClean="0">
                <a:solidFill>
                  <a:schemeClr val="bg1"/>
                </a:solidFill>
              </a:rPr>
              <a:t>. We </a:t>
            </a:r>
            <a:r>
              <a:rPr lang="pl-PL" dirty="0" err="1" smtClean="0">
                <a:solidFill>
                  <a:schemeClr val="bg1"/>
                </a:solidFill>
              </a:rPr>
              <a:t>are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going</a:t>
            </a:r>
            <a:r>
              <a:rPr lang="pl-PL" dirty="0" smtClean="0">
                <a:solidFill>
                  <a:schemeClr val="bg1"/>
                </a:solidFill>
              </a:rPr>
              <a:t> to show </a:t>
            </a:r>
            <a:r>
              <a:rPr lang="pl-PL" dirty="0" err="1" smtClean="0">
                <a:solidFill>
                  <a:schemeClr val="bg1"/>
                </a:solidFill>
              </a:rPr>
              <a:t>you</a:t>
            </a:r>
            <a:r>
              <a:rPr lang="pl-PL" dirty="0" smtClean="0">
                <a:solidFill>
                  <a:schemeClr val="bg1"/>
                </a:solidFill>
              </a:rPr>
              <a:t> a </a:t>
            </a:r>
          </a:p>
          <a:p>
            <a:pPr>
              <a:buNone/>
            </a:pPr>
            <a:r>
              <a:rPr lang="pl-PL" dirty="0" err="1" smtClean="0">
                <a:solidFill>
                  <a:schemeClr val="bg1"/>
                </a:solidFill>
              </a:rPr>
              <a:t>church</a:t>
            </a:r>
            <a:r>
              <a:rPr lang="pl-PL" dirty="0" smtClean="0">
                <a:solidFill>
                  <a:schemeClr val="bg1"/>
                </a:solidFill>
              </a:rPr>
              <a:t> </a:t>
            </a:r>
            <a:r>
              <a:rPr lang="pl-PL" dirty="0" err="1" smtClean="0">
                <a:solidFill>
                  <a:schemeClr val="bg1"/>
                </a:solidFill>
              </a:rPr>
              <a:t>from</a:t>
            </a:r>
            <a:r>
              <a:rPr lang="pl-PL" dirty="0" smtClean="0">
                <a:solidFill>
                  <a:schemeClr val="bg1"/>
                </a:solidFill>
              </a:rPr>
              <a:t> XIX </a:t>
            </a:r>
            <a:r>
              <a:rPr lang="pl-PL" dirty="0" err="1" smtClean="0">
                <a:solidFill>
                  <a:schemeClr val="bg1"/>
                </a:solidFill>
              </a:rPr>
              <a:t>century</a:t>
            </a:r>
            <a:r>
              <a:rPr lang="pl-PL" dirty="0" smtClean="0">
                <a:solidFill>
                  <a:schemeClr val="bg1"/>
                </a:solidFill>
              </a:rPr>
              <a:t> and a resort – Baron.</a:t>
            </a:r>
          </a:p>
          <a:p>
            <a:pPr>
              <a:buNone/>
            </a:pPr>
            <a:endParaRPr lang="pl-PL" sz="1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1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sz="2000" dirty="0" smtClean="0">
                <a:solidFill>
                  <a:srgbClr val="FF0000"/>
                </a:solidFill>
              </a:rPr>
              <a:t>Witamy w Polsce. </a:t>
            </a:r>
          </a:p>
          <a:p>
            <a:pPr>
              <a:buNone/>
            </a:pPr>
            <a:r>
              <a:rPr lang="pl-PL" sz="1400" dirty="0" smtClean="0">
                <a:solidFill>
                  <a:schemeClr val="bg2">
                    <a:lumMod val="50000"/>
                  </a:schemeClr>
                </a:solidFill>
              </a:rPr>
              <a:t>Mamy nadzieję , że znacie język angielski, ponieważ my              nie znamy języka włoskiego. Uczęszczamy do czwartej i piątej </a:t>
            </a:r>
          </a:p>
          <a:p>
            <a:pPr>
              <a:buNone/>
            </a:pPr>
            <a:r>
              <a:rPr lang="pl-PL" sz="1400" dirty="0" smtClean="0">
                <a:solidFill>
                  <a:schemeClr val="bg2">
                    <a:lumMod val="50000"/>
                  </a:schemeClr>
                </a:solidFill>
              </a:rPr>
              <a:t>klasy szkoły podstawowej . Jesteśmy szczęśliwi , że możemy </a:t>
            </a:r>
          </a:p>
          <a:p>
            <a:pPr>
              <a:buNone/>
            </a:pPr>
            <a:r>
              <a:rPr lang="pl-PL" sz="1400" dirty="0" smtClean="0">
                <a:solidFill>
                  <a:schemeClr val="bg2">
                    <a:lumMod val="50000"/>
                  </a:schemeClr>
                </a:solidFill>
              </a:rPr>
              <a:t>wam pokazać naszą miejscowość  Woszczyce . Jest tu wiele </a:t>
            </a:r>
          </a:p>
          <a:p>
            <a:pPr>
              <a:buNone/>
            </a:pPr>
            <a:r>
              <a:rPr lang="pl-PL" sz="1400" dirty="0" smtClean="0">
                <a:solidFill>
                  <a:schemeClr val="bg2">
                    <a:lumMod val="50000"/>
                  </a:schemeClr>
                </a:solidFill>
              </a:rPr>
              <a:t>pięknych miejsc do zobaczenia. My pokażemy wam zabytkowy</a:t>
            </a:r>
          </a:p>
          <a:p>
            <a:pPr>
              <a:buNone/>
            </a:pPr>
            <a:r>
              <a:rPr lang="pl-PL" sz="1400" dirty="0" smtClean="0">
                <a:solidFill>
                  <a:schemeClr val="bg2">
                    <a:lumMod val="50000"/>
                  </a:schemeClr>
                </a:solidFill>
              </a:rPr>
              <a:t>kościół z XIX wieku i Ośrodek Wypoczynkowy Baron.</a:t>
            </a:r>
          </a:p>
        </p:txBody>
      </p:sp>
      <p:pic>
        <p:nvPicPr>
          <p:cNvPr id="4100" name="Picture 4" descr="Zobacz obraz w pełnych rozmiarach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1571612"/>
            <a:ext cx="319509" cy="252412"/>
          </a:xfrm>
          <a:prstGeom prst="rect">
            <a:avLst/>
          </a:prstGeom>
          <a:noFill/>
        </p:spPr>
      </p:pic>
      <p:pic>
        <p:nvPicPr>
          <p:cNvPr id="4102" name="Picture 6" descr="http://klub.chip.pl/booz/Flaga_Polski_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4214818"/>
            <a:ext cx="342900" cy="214314"/>
          </a:xfrm>
          <a:prstGeom prst="rect">
            <a:avLst/>
          </a:prstGeom>
          <a:noFill/>
        </p:spPr>
      </p:pic>
      <p:pic>
        <p:nvPicPr>
          <p:cNvPr id="3" name="P6120126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1848" y="4293096"/>
            <a:ext cx="2832000" cy="2124000"/>
          </a:xfrm>
          <a:prstGeom prst="rect">
            <a:avLst/>
          </a:prstGeom>
        </p:spPr>
      </p:pic>
      <p:pic>
        <p:nvPicPr>
          <p:cNvPr id="9" name="P6120126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/>
          <a:stretch>
            <a:fillRect/>
          </a:stretch>
        </p:blipFill>
        <p:spPr>
          <a:xfrm>
            <a:off x="285720" y="4286256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2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2" grpId="0"/>
      <p:bldP spid="2" grpId="1"/>
      <p:bldP spid="15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Moje dokumenty\Moje obrazy\webQuest\webQuest 0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To  my  byłyśmy  tu  pierwsze!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Ricky_King_Ti_Am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000232" y="5857892"/>
            <a:ext cx="233362" cy="233362"/>
          </a:xfrm>
          <a:prstGeom prst="rect">
            <a:avLst/>
          </a:prstGeom>
        </p:spPr>
      </p:pic>
    </p:spTree>
  </p:cSld>
  <p:clrMapOvr>
    <a:masterClrMapping/>
  </p:clrMapOvr>
  <p:transition spd="med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3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O „Baronie”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2190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bjaśnienie prostokątne 4"/>
          <p:cNvSpPr/>
          <p:nvPr/>
        </p:nvSpPr>
        <p:spPr>
          <a:xfrm>
            <a:off x="3500430" y="1714488"/>
            <a:ext cx="5214974" cy="4714908"/>
          </a:xfrm>
          <a:prstGeom prst="wedgeRectCallout">
            <a:avLst>
              <a:gd name="adj1" fmla="val -76835"/>
              <a:gd name="adj2" fmla="val -327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pl-PL" sz="2000" dirty="0" smtClean="0"/>
              <a:t>Niespełna kilometr od "Dworu Szczepańskich",     w malowniczo położonym zakątku Woszczyc, znajduje się </a:t>
            </a:r>
            <a:r>
              <a:rPr lang="pl-PL" sz="2000" i="1" dirty="0" smtClean="0">
                <a:solidFill>
                  <a:schemeClr val="bg2">
                    <a:lumMod val="75000"/>
                  </a:schemeClr>
                </a:solidFill>
              </a:rPr>
              <a:t>KOMPLEKS WYPOCZYNKOWY  „BARON”</a:t>
            </a:r>
            <a:r>
              <a:rPr lang="pl-PL" sz="2000" i="1" dirty="0" smtClean="0"/>
              <a:t>. </a:t>
            </a:r>
          </a:p>
          <a:p>
            <a:pPr>
              <a:buNone/>
            </a:pPr>
            <a:r>
              <a:rPr lang="pl-PL" sz="2000" dirty="0" smtClean="0"/>
              <a:t>To miejsce szczególnie polecane osobom ceniącym sobie </a:t>
            </a:r>
            <a:r>
              <a:rPr lang="pl-PL" sz="2000" b="1" dirty="0" smtClean="0"/>
              <a:t>kojącą ciszę</a:t>
            </a:r>
            <a:r>
              <a:rPr lang="pl-PL" sz="2000" dirty="0" smtClean="0"/>
              <a:t>, zmąconą jedynie śpiewem ptaków i rechotem żab, położone w centrum parku krajobrazowego, nad malowniczym jeziorem o powierzchni  5,5 ha, z dala od wielkomiejskiego hałasu         i w otoczeniu drzew i zieleni. </a:t>
            </a:r>
          </a:p>
          <a:p>
            <a:pPr>
              <a:buNone/>
            </a:pPr>
            <a:r>
              <a:rPr lang="pl-PL" sz="2000" dirty="0" smtClean="0">
                <a:solidFill>
                  <a:schemeClr val="bg2">
                    <a:lumMod val="75000"/>
                  </a:schemeClr>
                </a:solidFill>
              </a:rPr>
              <a:t>Umożliwia oderwania się od codziennych spraw oraz aktywnego wypoczynku na łonie natury.</a:t>
            </a: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allAtOnce" animBg="1"/>
      <p:bldP spid="5" grpId="1" build="allAtOnce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Moje dokumenty\Moje obrazy\webQuest\webQuest 0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00561" y="3286124"/>
            <a:ext cx="3842625" cy="2881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Na scenie – Julia, jak prawdziwa gwiazda!</a:t>
            </a:r>
            <a:endParaRPr lang="pl-PL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6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348" y="1571612"/>
            <a:ext cx="3747353" cy="2809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56  0.125 0.16644  C 0.125 0.25831  0.069 0.33287  0 0.33287  C -0.069 0.33287  -0.125 0.25831  -0.125 0.16644  C -0.125 0.07456  -0.069 0  0 0  Z" pathEditMode="relative" ptsTypes="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56  0.125 0.16644  C 0.125 0.25831  0.069 0.33287  0 0.33287  C -0.069 0.33287  -0.125 0.25831  -0.125 0.16644  C -0.125 0.07456  -0.069 0  0 0  Z" pathEditMode="relative" ptsTypes="">
                                      <p:cBhvr>
                                        <p:cTn id="3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istrator\Moje dokumenty\Moje obrazy\webQuest\webQuest 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4810" y="2928934"/>
            <a:ext cx="4071966" cy="30532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Świetnie  się  gra  w  siatkówkę!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7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1500174"/>
            <a:ext cx="3857652" cy="2892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357298"/>
            <a:ext cx="1890708" cy="145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L 0.25 0.33287  L 0 0.33287  L 0 0  Z" pathEditMode="relative" ptsTypes="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L 0.25 0.33287  L 0 0.33287  L 0 0  Z" pathEditMode="relative" ptsTypes="">
                                      <p:cBhvr>
                                        <p:cTn id="3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istrator\Moje dokumenty\Moje obrazy\webQuest\webQuest 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1" y="1667348"/>
            <a:ext cx="5906212" cy="4428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Możemy także bawić się na placu zabaw</a:t>
            </a:r>
            <a:endParaRPr lang="pl-PL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43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istrator\Moje dokumenty\Moje obrazy\webQuest\webQuest 0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1785926"/>
            <a:ext cx="4143404" cy="3106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Woda  chłodzi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7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00562" y="2428868"/>
            <a:ext cx="4287255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Prostokąt 4"/>
          <p:cNvSpPr/>
          <p:nvPr/>
        </p:nvSpPr>
        <p:spPr>
          <a:xfrm>
            <a:off x="428596" y="5643578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 smtClean="0">
                <a:solidFill>
                  <a:schemeClr val="bg1"/>
                </a:solidFill>
              </a:rPr>
              <a:t>Ośrodek posiada piaszczystą, strzeżoną plażę, a przy niej duży, drewniany pomost z przystanią i wypożyczalnią sprzętu pływającego - kajaków              i rowerów wodnych. 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Moje dokumenty\Moje obrazy\webQuest\webQuest 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3438" y="2143116"/>
            <a:ext cx="4128441" cy="3095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Czy nie wyglądamy pięknie?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7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34" y="1714488"/>
            <a:ext cx="4128442" cy="3095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Prostokąt 4"/>
          <p:cNvSpPr/>
          <p:nvPr/>
        </p:nvSpPr>
        <p:spPr>
          <a:xfrm>
            <a:off x="571472" y="5357827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 smtClean="0">
                <a:solidFill>
                  <a:schemeClr val="bg1"/>
                </a:solidFill>
              </a:rPr>
              <a:t>Ośrodek jest doskonałym miejscem wypoczynku dla ludzi ceniących czynny wypoczynek nad wodą i obcowanie z naturą - plażowanie, uprawia nie sportów wodnych, wędkowanie, grzybobranie. Latem oferujemy kąpiele w strzeżonym kąpielisku. 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Ale  widok!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2" descr="C:\Documents and Settings\Administrator\Moje dokumenty\Moje obrazy\webQuest\webQuest 07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7158" y="1500174"/>
            <a:ext cx="4311435" cy="3232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4" descr="http://www.dworszczepanskich.pl/baron/web/b1w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7" y="2928934"/>
            <a:ext cx="4191029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Moje dokumenty\Moje obrazy\webQuest\webQuest 0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Zapraszamy do nauki tańca!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Moje dokumenty\Moje obrazy\webQuest\webQuest 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23307" y="1524000"/>
            <a:ext cx="6097385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Tutaj  pysznie  zjesz  i  się  ochłodzisz!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000504"/>
            <a:ext cx="1733550" cy="23526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E:\Obraz 06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0552813">
            <a:off x="437911" y="1836694"/>
            <a:ext cx="2724521" cy="20433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Mi </a:t>
            </a:r>
            <a:r>
              <a:rPr lang="pl-PL" dirty="0" err="1" smtClean="0"/>
              <a:t>chiamo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7" name="Tytuł 2"/>
          <p:cNvSpPr txBox="1">
            <a:spLocks/>
          </p:cNvSpPr>
          <p:nvPr/>
        </p:nvSpPr>
        <p:spPr>
          <a:xfrm>
            <a:off x="428596" y="142852"/>
            <a:ext cx="8229600" cy="92869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To my twórcy </a:t>
            </a:r>
            <a:r>
              <a:rPr kumimoji="0" lang="pl-PL" sz="4200" b="0" i="0" u="none" strike="noStrike" kern="1200" cap="none" spc="-100" normalizeH="0" baseline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WebQuestu</a:t>
            </a:r>
            <a:endParaRPr kumimoji="0" lang="pl-PL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bjaśnienie prostokątne zaokrąglone 7"/>
          <p:cNvSpPr/>
          <p:nvPr/>
        </p:nvSpPr>
        <p:spPr>
          <a:xfrm>
            <a:off x="1285852" y="1071546"/>
            <a:ext cx="1714512" cy="1000132"/>
          </a:xfrm>
          <a:prstGeom prst="wedgeRoundRectCallou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l-PL" dirty="0" smtClean="0"/>
              <a:t>Ciao,</a:t>
            </a:r>
          </a:p>
          <a:p>
            <a:pPr algn="ctr"/>
            <a:r>
              <a:rPr lang="pl-PL" dirty="0" smtClean="0"/>
              <a:t>mi </a:t>
            </a:r>
            <a:r>
              <a:rPr lang="pl-PL" dirty="0" err="1" smtClean="0"/>
              <a:t>chiamo</a:t>
            </a:r>
            <a:r>
              <a:rPr lang="pl-PL" dirty="0" smtClean="0"/>
              <a:t> Julia.</a:t>
            </a:r>
            <a:endParaRPr lang="pl-PL" b="1" dirty="0">
              <a:ln w="50800"/>
              <a:solidFill>
                <a:schemeClr val="bg1"/>
              </a:solidFill>
            </a:endParaRPr>
          </a:p>
        </p:txBody>
      </p:sp>
      <p:pic>
        <p:nvPicPr>
          <p:cNvPr id="9" name="Obraz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6801">
            <a:off x="3634723" y="2064334"/>
            <a:ext cx="2270926" cy="17095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Objaśnienie prostokątne zaokrąglone 9"/>
          <p:cNvSpPr/>
          <p:nvPr/>
        </p:nvSpPr>
        <p:spPr>
          <a:xfrm>
            <a:off x="4214810" y="1285860"/>
            <a:ext cx="1714512" cy="1000132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l-PL" dirty="0" smtClean="0"/>
              <a:t>Ciao,</a:t>
            </a:r>
          </a:p>
          <a:p>
            <a:pPr algn="ctr"/>
            <a:r>
              <a:rPr lang="pl-PL" dirty="0" smtClean="0"/>
              <a:t>mi </a:t>
            </a:r>
            <a:r>
              <a:rPr lang="pl-PL" dirty="0" err="1" smtClean="0"/>
              <a:t>chiamo</a:t>
            </a:r>
            <a:r>
              <a:rPr lang="pl-PL" dirty="0" smtClean="0"/>
              <a:t> Maja.</a:t>
            </a:r>
            <a:endParaRPr lang="pl-PL" b="1" dirty="0">
              <a:ln w="50800"/>
              <a:solidFill>
                <a:schemeClr val="bg1"/>
              </a:solidFill>
            </a:endParaRPr>
          </a:p>
        </p:txBody>
      </p:sp>
      <p:pic>
        <p:nvPicPr>
          <p:cNvPr id="11" name="Obraz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80203">
            <a:off x="6715140" y="1785926"/>
            <a:ext cx="1960190" cy="14709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Objaśnienie prostokątne zaokrąglone 11"/>
          <p:cNvSpPr/>
          <p:nvPr/>
        </p:nvSpPr>
        <p:spPr>
          <a:xfrm>
            <a:off x="7215206" y="928670"/>
            <a:ext cx="1714512" cy="1071570"/>
          </a:xfrm>
          <a:prstGeom prst="wedgeRoundRectCallou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l-PL" dirty="0" smtClean="0"/>
              <a:t>Ciao,</a:t>
            </a:r>
          </a:p>
          <a:p>
            <a:pPr algn="ctr"/>
            <a:r>
              <a:rPr lang="pl-PL" dirty="0" smtClean="0"/>
              <a:t>mi </a:t>
            </a:r>
            <a:r>
              <a:rPr lang="pl-PL" dirty="0" err="1" smtClean="0"/>
              <a:t>chiamo</a:t>
            </a:r>
            <a:r>
              <a:rPr lang="pl-PL" dirty="0" smtClean="0"/>
              <a:t> </a:t>
            </a:r>
            <a:r>
              <a:rPr lang="pl-PL" b="1" dirty="0">
                <a:ln w="50800"/>
                <a:solidFill>
                  <a:schemeClr val="bg1"/>
                </a:solidFill>
              </a:rPr>
              <a:t> </a:t>
            </a:r>
            <a:r>
              <a:rPr lang="pl-PL" dirty="0" smtClean="0">
                <a:ln w="50800"/>
                <a:solidFill>
                  <a:schemeClr val="bg1"/>
                </a:solidFill>
              </a:rPr>
              <a:t>Weronika.</a:t>
            </a:r>
          </a:p>
        </p:txBody>
      </p:sp>
      <p:pic>
        <p:nvPicPr>
          <p:cNvPr id="13" name="Obraz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4857760"/>
            <a:ext cx="2000264" cy="15113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4" name="Objaśnienie prostokątne zaokrąglone 13"/>
          <p:cNvSpPr/>
          <p:nvPr/>
        </p:nvSpPr>
        <p:spPr>
          <a:xfrm>
            <a:off x="1643042" y="4143380"/>
            <a:ext cx="1714512" cy="1000132"/>
          </a:xfrm>
          <a:prstGeom prst="wedgeRoundRectCallout">
            <a:avLst>
              <a:gd name="adj1" fmla="val -45548"/>
              <a:gd name="adj2" fmla="val 85914"/>
              <a:gd name="adj3" fmla="val 16667"/>
            </a:avLst>
          </a:prstGeom>
          <a:solidFill>
            <a:schemeClr val="tx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Ciao, </a:t>
            </a:r>
          </a:p>
          <a:p>
            <a:pPr algn="ctr"/>
            <a:r>
              <a:rPr lang="pl-PL" dirty="0" smtClean="0">
                <a:solidFill>
                  <a:schemeClr val="tx1"/>
                </a:solidFill>
              </a:rPr>
              <a:t>mi </a:t>
            </a:r>
            <a:r>
              <a:rPr lang="pl-PL" dirty="0" err="1" smtClean="0">
                <a:solidFill>
                  <a:schemeClr val="tx1"/>
                </a:solidFill>
              </a:rPr>
              <a:t>chiamo</a:t>
            </a:r>
            <a:r>
              <a:rPr lang="pl-PL" dirty="0" smtClean="0">
                <a:solidFill>
                  <a:schemeClr val="tx1"/>
                </a:solidFill>
              </a:rPr>
              <a:t> Wojtek.</a:t>
            </a:r>
            <a:endParaRPr lang="pl-PL" b="1" dirty="0">
              <a:ln w="50800"/>
              <a:solidFill>
                <a:schemeClr val="tx1"/>
              </a:solidFill>
            </a:endParaRPr>
          </a:p>
        </p:txBody>
      </p:sp>
      <p:pic>
        <p:nvPicPr>
          <p:cNvPr id="15" name="Obraz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4786322"/>
            <a:ext cx="2143140" cy="16865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6" name="Objaśnienie prostokątne zaokrąglone 15"/>
          <p:cNvSpPr/>
          <p:nvPr/>
        </p:nvSpPr>
        <p:spPr>
          <a:xfrm>
            <a:off x="5357818" y="4500570"/>
            <a:ext cx="1714512" cy="1000132"/>
          </a:xfrm>
          <a:prstGeom prst="wedgeRoundRectCallout">
            <a:avLst>
              <a:gd name="adj1" fmla="val 77378"/>
              <a:gd name="adj2" fmla="val 5803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l-PL" dirty="0" smtClean="0">
                <a:solidFill>
                  <a:schemeClr val="tx1"/>
                </a:solidFill>
              </a:rPr>
              <a:t>Ciao, </a:t>
            </a:r>
          </a:p>
          <a:p>
            <a:pPr algn="ctr"/>
            <a:r>
              <a:rPr lang="pl-PL" dirty="0" smtClean="0">
                <a:solidFill>
                  <a:schemeClr val="tx1"/>
                </a:solidFill>
              </a:rPr>
              <a:t>mi </a:t>
            </a:r>
            <a:r>
              <a:rPr lang="pl-PL" dirty="0" err="1" smtClean="0">
                <a:solidFill>
                  <a:schemeClr val="tx1"/>
                </a:solidFill>
              </a:rPr>
              <a:t>chiamo</a:t>
            </a:r>
            <a:r>
              <a:rPr lang="pl-PL" dirty="0" smtClean="0">
                <a:solidFill>
                  <a:schemeClr val="tx1"/>
                </a:solidFill>
              </a:rPr>
              <a:t> Dominik.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0" name="Ricky_King_Ti_Am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85720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7">
                <p:cTn id="10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7" grpId="0"/>
      <p:bldP spid="8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Moje dokumenty\Moje obrazy\webQuest\webQuest 08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000100" y="1571612"/>
            <a:ext cx="7000924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To  p </a:t>
            </a:r>
            <a:r>
              <a:rPr lang="pl-PL" b="1" dirty="0" err="1" smtClean="0">
                <a:solidFill>
                  <a:schemeClr val="bg2">
                    <a:lumMod val="75000"/>
                  </a:schemeClr>
                </a:solidFill>
              </a:rPr>
              <a:t>r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 a w i e   nasz domek </a:t>
            </a:r>
            <a:r>
              <a:rPr lang="pl-PL" b="1" dirty="0" smtClean="0">
                <a:solidFill>
                  <a:schemeClr val="bg2">
                    <a:lumMod val="75000"/>
                  </a:schemeClr>
                </a:solidFill>
                <a:sym typeface="Wingdings" pitchFamily="2" charset="2"/>
              </a:rPr>
              <a:t>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785786" y="5643578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bg1"/>
                </a:solidFill>
              </a:rPr>
              <a:t>Baron jest doskonałym miejscem do organizacji różnorodnych imprez- zarówno na świeżym powietrzu, jak i w pięknie wykończonych salach naszej restauracji, położonej nad brzegiem jeziora. </a:t>
            </a:r>
          </a:p>
        </p:txBody>
      </p:sp>
      <p:pic>
        <p:nvPicPr>
          <p:cNvPr id="5" name="Ricky_King_Ti_Am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6072198" y="5286388"/>
            <a:ext cx="142876" cy="142876"/>
          </a:xfrm>
          <a:prstGeom prst="rect">
            <a:avLst/>
          </a:prstGeom>
        </p:spPr>
      </p:pic>
    </p:spTree>
  </p:cSld>
  <p:clrMapOvr>
    <a:masterClrMapping/>
  </p:clrMapOvr>
  <p:transition spd="med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4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Moje dokumenty\Moje obrazy\webQuest\webQuest 0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14414" y="1524000"/>
            <a:ext cx="6786609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100" b="1" dirty="0" smtClean="0">
                <a:solidFill>
                  <a:schemeClr val="bg2">
                    <a:lumMod val="75000"/>
                  </a:schemeClr>
                </a:solidFill>
              </a:rPr>
              <a:t>Opuszczamy ośrodek, ale tu wrócimy ! </a:t>
            </a:r>
            <a:r>
              <a:rPr lang="pl-PL" b="1" dirty="0" smtClean="0"/>
              <a:t>Wakacje tuż</a:t>
            </a:r>
            <a:r>
              <a:rPr lang="pl-PL" b="1" smtClean="0"/>
              <a:t>, tuż!</a:t>
            </a:r>
            <a:endParaRPr lang="pl-PL" b="1" dirty="0"/>
          </a:p>
        </p:txBody>
      </p:sp>
      <p:sp>
        <p:nvSpPr>
          <p:cNvPr id="4" name="Prostokąt 3"/>
          <p:cNvSpPr/>
          <p:nvPr/>
        </p:nvSpPr>
        <p:spPr>
          <a:xfrm>
            <a:off x="1142976" y="4929198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l-PL" b="1" dirty="0" smtClean="0">
                <a:solidFill>
                  <a:schemeClr val="bg1"/>
                </a:solidFill>
              </a:rPr>
              <a:t>„Baron” jest obiektem całorocznym i o każdej porze roku można tu mile i atrakcyjnie spędzić wolny czas, na łonie natury. </a:t>
            </a:r>
          </a:p>
          <a:p>
            <a:pPr algn="ctr">
              <a:buNone/>
            </a:pPr>
            <a:r>
              <a:rPr lang="pl-PL" b="1" dirty="0" smtClean="0">
                <a:solidFill>
                  <a:schemeClr val="bg1"/>
                </a:solidFill>
              </a:rPr>
              <a:t>My szczególnie zapraszamy podczas wakacji!</a:t>
            </a: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dirty="0" smtClean="0"/>
              <a:t>Woszczyce to lasy, jeziora, łąki i pola.</a:t>
            </a:r>
          </a:p>
          <a:p>
            <a:pPr>
              <a:buNone/>
            </a:pPr>
            <a:r>
              <a:rPr lang="pl-PL" dirty="0" smtClean="0"/>
              <a:t>Leżą tuż przed Żorami i korcą urokami!</a:t>
            </a:r>
          </a:p>
          <a:p>
            <a:pPr>
              <a:buNone/>
            </a:pPr>
            <a:r>
              <a:rPr lang="pl-PL" dirty="0" smtClean="0"/>
              <a:t>Gdy tu przyjedziesz turysto, </a:t>
            </a:r>
          </a:p>
          <a:p>
            <a:pPr>
              <a:buNone/>
            </a:pPr>
            <a:r>
              <a:rPr lang="pl-PL" dirty="0" smtClean="0"/>
              <a:t>zobaczysz , jak u nas jest czysto.</a:t>
            </a:r>
          </a:p>
          <a:p>
            <a:pPr>
              <a:buNone/>
            </a:pPr>
            <a:r>
              <a:rPr lang="pl-PL" dirty="0" smtClean="0"/>
              <a:t>Tu piękne zabytki, przyroda </a:t>
            </a:r>
          </a:p>
          <a:p>
            <a:pPr>
              <a:buNone/>
            </a:pPr>
            <a:r>
              <a:rPr lang="pl-PL" dirty="0" smtClean="0"/>
              <a:t>i często słoneczna pogoda.</a:t>
            </a:r>
          </a:p>
          <a:p>
            <a:pPr>
              <a:buNone/>
            </a:pPr>
            <a:r>
              <a:rPr lang="pl-PL" sz="4800" dirty="0" smtClean="0"/>
              <a:t>Woszczyce to Orzesza  dzielnica,</a:t>
            </a:r>
          </a:p>
          <a:p>
            <a:pPr>
              <a:buNone/>
            </a:pPr>
            <a:r>
              <a:rPr lang="pl-PL" sz="4800" dirty="0" smtClean="0"/>
              <a:t>Ona była, jest i będzie,</a:t>
            </a:r>
          </a:p>
          <a:p>
            <a:pPr>
              <a:buNone/>
            </a:pPr>
            <a:r>
              <a:rPr lang="pl-PL" sz="4800" dirty="0" smtClean="0"/>
              <a:t>Jako nasza okolica!</a:t>
            </a:r>
          </a:p>
          <a:p>
            <a:pPr>
              <a:buNone/>
            </a:pPr>
            <a:endParaRPr lang="pl-PL" sz="4800" dirty="0" smtClean="0"/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dirty="0" smtClean="0"/>
              <a:t>   </a:t>
            </a:r>
            <a:r>
              <a:rPr lang="pl-PL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Zapraszamy </a:t>
            </a:r>
            <a:r>
              <a:rPr lang="pl-PL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do  </a:t>
            </a:r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Woszczyc!</a:t>
            </a:r>
            <a:endParaRPr lang="pl-PL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Pozdrowienia  z Woszczycach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608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2190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429124" y="1524000"/>
            <a:ext cx="4279012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pl-PL" sz="12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1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1600" dirty="0" smtClean="0">
              <a:solidFill>
                <a:schemeClr val="bg1"/>
              </a:solidFill>
            </a:endParaRPr>
          </a:p>
        </p:txBody>
      </p:sp>
      <p:sp>
        <p:nvSpPr>
          <p:cNvPr id="15" name="Objaśnienie prostokątne 14"/>
          <p:cNvSpPr/>
          <p:nvPr/>
        </p:nvSpPr>
        <p:spPr>
          <a:xfrm>
            <a:off x="3286116" y="1928802"/>
            <a:ext cx="5072098" cy="3429024"/>
          </a:xfrm>
          <a:prstGeom prst="wedgeRectCallout">
            <a:avLst>
              <a:gd name="adj1" fmla="val -75804"/>
              <a:gd name="adj2" fmla="val -304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pl-PL" sz="1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3428992" y="2428868"/>
            <a:ext cx="4429156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Arrivederci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amici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di  Fermo.  </a:t>
            </a: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Sono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contento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di 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aver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preso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contatto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con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voi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Possa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mai </a:t>
            </a:r>
            <a:r>
              <a:rPr lang="pl-PL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incontrare</a:t>
            </a:r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Ciao!!!!</a:t>
            </a:r>
          </a:p>
          <a:p>
            <a:pPr algn="ctr"/>
            <a:endParaRPr lang="pl-PL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Do widzenia przyjaciele z Fermo.</a:t>
            </a: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Cieszymy się, że nawiązaliśmy z Wami kontakt. Może kiedyś się spotkamy.</a:t>
            </a: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Cześć!!!</a:t>
            </a:r>
          </a:p>
          <a:p>
            <a:pPr algn="ctr"/>
            <a:r>
              <a:rPr lang="pl-PL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pl-PL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 build="allAtOnce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To nasza „zwariowana”  piątka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Symbol zastępczy zawartości 3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85191" y="1737953"/>
            <a:ext cx="3803256" cy="4144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Julia </a:t>
            </a:r>
            <a:r>
              <a:rPr lang="pl-PL" dirty="0" err="1" smtClean="0"/>
              <a:t>Sisman</a:t>
            </a:r>
            <a:r>
              <a:rPr lang="pl-PL" dirty="0" smtClean="0"/>
              <a:t> – </a:t>
            </a:r>
            <a:r>
              <a:rPr lang="pl-PL" sz="1800" dirty="0" smtClean="0">
                <a:solidFill>
                  <a:schemeClr val="bg1"/>
                </a:solidFill>
              </a:rPr>
              <a:t>kierownik zespołu</a:t>
            </a:r>
          </a:p>
          <a:p>
            <a:pPr>
              <a:buNone/>
            </a:pPr>
            <a:endParaRPr lang="pl-PL" sz="1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smtClean="0"/>
              <a:t>Weronika </a:t>
            </a:r>
            <a:r>
              <a:rPr lang="pl-PL" dirty="0" err="1" smtClean="0"/>
              <a:t>Cwalina</a:t>
            </a:r>
            <a:r>
              <a:rPr lang="pl-PL" dirty="0" smtClean="0"/>
              <a:t> – </a:t>
            </a:r>
            <a:r>
              <a:rPr lang="pl-PL" sz="2000" dirty="0" smtClean="0">
                <a:solidFill>
                  <a:schemeClr val="bg1"/>
                </a:solidFill>
              </a:rPr>
              <a:t>literat</a:t>
            </a:r>
          </a:p>
          <a:p>
            <a:pPr>
              <a:buNone/>
            </a:pPr>
            <a:endParaRPr lang="pl-PL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smtClean="0"/>
              <a:t>Wojtek Wawoczny – </a:t>
            </a:r>
            <a:r>
              <a:rPr lang="pl-PL" sz="2000" dirty="0" smtClean="0">
                <a:solidFill>
                  <a:schemeClr val="bg1"/>
                </a:solidFill>
              </a:rPr>
              <a:t>historyk</a:t>
            </a:r>
          </a:p>
          <a:p>
            <a:pPr>
              <a:buNone/>
            </a:pPr>
            <a:endParaRPr lang="pl-PL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smtClean="0"/>
              <a:t>Dominik </a:t>
            </a:r>
            <a:r>
              <a:rPr lang="pl-PL" dirty="0" err="1" smtClean="0"/>
              <a:t>Kondrot</a:t>
            </a:r>
            <a:r>
              <a:rPr lang="pl-PL" dirty="0" smtClean="0"/>
              <a:t> – </a:t>
            </a:r>
            <a:r>
              <a:rPr lang="pl-PL" sz="1800" dirty="0" smtClean="0">
                <a:solidFill>
                  <a:schemeClr val="bg1"/>
                </a:solidFill>
              </a:rPr>
              <a:t>fotograf,</a:t>
            </a:r>
            <a:r>
              <a:rPr lang="pl-PL" dirty="0" smtClean="0"/>
              <a:t>  			</a:t>
            </a:r>
            <a:r>
              <a:rPr lang="pl-PL" sz="1800" dirty="0" smtClean="0">
                <a:solidFill>
                  <a:schemeClr val="bg1"/>
                </a:solidFill>
              </a:rPr>
              <a:t>filmowiec</a:t>
            </a:r>
          </a:p>
          <a:p>
            <a:pPr>
              <a:buNone/>
            </a:pPr>
            <a:r>
              <a:rPr lang="pl-PL" dirty="0" smtClean="0"/>
              <a:t>Maja Świat –</a:t>
            </a:r>
            <a:r>
              <a:rPr lang="pl-PL" sz="2000" dirty="0" smtClean="0">
                <a:solidFill>
                  <a:schemeClr val="bg1"/>
                </a:solidFill>
              </a:rPr>
              <a:t> prezenter</a:t>
            </a:r>
          </a:p>
          <a:p>
            <a:pPr>
              <a:buNone/>
            </a:pPr>
            <a:endParaRPr lang="pl-PL" sz="2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286512" y="607220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Opiekun – </a:t>
            </a:r>
            <a:r>
              <a:rPr lang="pl-PL" dirty="0" smtClean="0">
                <a:solidFill>
                  <a:schemeClr val="bg1"/>
                </a:solidFill>
              </a:rPr>
              <a:t>A. </a:t>
            </a:r>
            <a:r>
              <a:rPr lang="pl-PL" dirty="0" err="1" smtClean="0">
                <a:solidFill>
                  <a:schemeClr val="bg1"/>
                </a:solidFill>
              </a:rPr>
              <a:t>Niechoj</a:t>
            </a:r>
            <a:endParaRPr lang="pl-P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sz="2400" dirty="0" smtClean="0"/>
              <a:t>Dziękujemy ks. Jerzemu  Kiecce i państwu Szczepańskim  </a:t>
            </a:r>
          </a:p>
          <a:p>
            <a:pPr>
              <a:buNone/>
            </a:pPr>
            <a:r>
              <a:rPr lang="pl-PL" dirty="0" smtClean="0"/>
              <a:t>za  serdeczne i życzliwe przyjęcie nas w obiektach. 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sz="2000" dirty="0" smtClean="0">
                <a:solidFill>
                  <a:schemeClr val="bg1"/>
                </a:solidFill>
              </a:rPr>
              <a:t>Bibliografia:</a:t>
            </a:r>
          </a:p>
          <a:p>
            <a:pPr>
              <a:buNone/>
            </a:pPr>
            <a:r>
              <a:rPr lang="pl-PL" dirty="0" smtClean="0">
                <a:solidFill>
                  <a:schemeClr val="bg1"/>
                </a:solidFill>
              </a:rPr>
              <a:t>Internet, </a:t>
            </a:r>
            <a:r>
              <a:rPr lang="pl-PL" dirty="0" err="1" smtClean="0">
                <a:solidFill>
                  <a:schemeClr val="bg1"/>
                </a:solidFill>
              </a:rPr>
              <a:t>Wikipedia</a:t>
            </a:r>
            <a:endParaRPr lang="pl-PL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sz="2400" dirty="0" smtClean="0">
                <a:solidFill>
                  <a:schemeClr val="bg1"/>
                </a:solidFill>
              </a:rPr>
              <a:t>„Dzieje Orzesza” </a:t>
            </a:r>
          </a:p>
          <a:p>
            <a:pPr>
              <a:buNone/>
            </a:pPr>
            <a:r>
              <a:rPr lang="pl-PL" dirty="0" smtClean="0"/>
              <a:t> </a:t>
            </a:r>
          </a:p>
          <a:p>
            <a:pPr>
              <a:buNone/>
            </a:pPr>
            <a:endParaRPr lang="pl-PL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>
                <a:solidFill>
                  <a:schemeClr val="bg2">
                    <a:lumMod val="75000"/>
                  </a:schemeClr>
                </a:solidFill>
              </a:rPr>
              <a:t>PODZIĘKOWANIE!</a:t>
            </a:r>
            <a:endParaRPr lang="pl-PL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white">
          <a:xfrm flipH="1">
            <a:off x="2643174" y="1571612"/>
            <a:ext cx="3492181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Woszczyce</a:t>
            </a:r>
            <a:r>
              <a:rPr lang="pl-PL" b="1" dirty="0" smtClean="0"/>
              <a:t> - </a:t>
            </a:r>
            <a:r>
              <a:rPr lang="pl-PL" sz="3600" b="1" dirty="0" smtClean="0"/>
              <a:t>najstarsza dzielnica Orzesza  </a:t>
            </a:r>
            <a:endParaRPr lang="pl-PL" sz="36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714348" y="1714488"/>
            <a:ext cx="17859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Orzesze</a:t>
            </a:r>
          </a:p>
          <a:p>
            <a:endParaRPr lang="pl-PL" sz="2400" dirty="0" smtClean="0"/>
          </a:p>
          <a:p>
            <a:r>
              <a:rPr lang="pl-PL" sz="2400" dirty="0" smtClean="0"/>
              <a:t>Jaśkowice</a:t>
            </a:r>
          </a:p>
          <a:p>
            <a:endParaRPr lang="pl-PL" sz="2400" dirty="0" smtClean="0"/>
          </a:p>
          <a:p>
            <a:r>
              <a:rPr lang="pl-PL" sz="2400" dirty="0" smtClean="0"/>
              <a:t>Zawiść</a:t>
            </a:r>
          </a:p>
          <a:p>
            <a:endParaRPr lang="pl-PL" sz="2400" dirty="0" smtClean="0"/>
          </a:p>
          <a:p>
            <a:r>
              <a:rPr lang="pl-PL" sz="2400" dirty="0" smtClean="0"/>
              <a:t>Zawada</a:t>
            </a:r>
          </a:p>
          <a:p>
            <a:endParaRPr lang="pl-PL" sz="2400" dirty="0" smtClean="0"/>
          </a:p>
          <a:p>
            <a:r>
              <a:rPr lang="pl-PL" sz="2400" dirty="0" smtClean="0"/>
              <a:t>Zazdrość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6286512" y="1714489"/>
            <a:ext cx="18573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/>
              <a:t>Woszczyce</a:t>
            </a:r>
          </a:p>
          <a:p>
            <a:endParaRPr lang="pl-PL" sz="2400" dirty="0" smtClean="0"/>
          </a:p>
          <a:p>
            <a:r>
              <a:rPr lang="pl-PL" sz="2400" dirty="0" smtClean="0"/>
              <a:t>Królówka</a:t>
            </a:r>
          </a:p>
          <a:p>
            <a:endParaRPr lang="pl-PL" sz="2400" dirty="0" smtClean="0"/>
          </a:p>
          <a:p>
            <a:r>
              <a:rPr lang="pl-PL" sz="2400" dirty="0" smtClean="0"/>
              <a:t>Zgoń</a:t>
            </a:r>
          </a:p>
          <a:p>
            <a:endParaRPr lang="pl-PL" sz="2400" dirty="0" smtClean="0"/>
          </a:p>
          <a:p>
            <a:r>
              <a:rPr lang="pl-PL" sz="2400" dirty="0" smtClean="0"/>
              <a:t>Mościska</a:t>
            </a:r>
          </a:p>
          <a:p>
            <a:endParaRPr lang="pl-PL" sz="2400" dirty="0" smtClean="0"/>
          </a:p>
          <a:p>
            <a:r>
              <a:rPr lang="pl-PL" sz="2400" dirty="0" err="1" smtClean="0"/>
              <a:t>Gardawice</a:t>
            </a:r>
            <a:endParaRPr lang="pl-PL" sz="2400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2857488" y="621508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Herb  Orzesza </a:t>
            </a:r>
            <a:endParaRPr lang="pl-PL" dirty="0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build="allAtOnce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Tu mieszkamy!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333432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 rot="-852951">
            <a:off x="1663855" y="2170348"/>
            <a:ext cx="1428750" cy="347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pl-PL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48DD4"/>
                </a:solidFill>
                <a:effectLst/>
                <a:latin typeface="Arial Black"/>
              </a:rPr>
              <a:t>Orzesze</a:t>
            </a:r>
            <a:endParaRPr lang="pl-PL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48DD4"/>
              </a:solidFill>
              <a:effectLst/>
              <a:latin typeface="Arial Black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1000100" y="2857496"/>
            <a:ext cx="1887538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pl-PL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/>
                <a:latin typeface="Arial Black"/>
              </a:rPr>
              <a:t>Woszczyce</a:t>
            </a:r>
            <a:endParaRPr lang="pl-PL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/>
              <a:latin typeface="Arial Black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71612"/>
            <a:ext cx="3357586" cy="452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Uśmiechnięta buźka 10"/>
          <p:cNvSpPr/>
          <p:nvPr/>
        </p:nvSpPr>
        <p:spPr>
          <a:xfrm>
            <a:off x="5357818" y="4429132"/>
            <a:ext cx="428628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 w lewo, w prawo i w górę 12"/>
          <p:cNvSpPr/>
          <p:nvPr/>
        </p:nvSpPr>
        <p:spPr>
          <a:xfrm>
            <a:off x="5715008" y="4786322"/>
            <a:ext cx="428628" cy="71438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7" grpId="0"/>
      <p:bldP spid="1029" grpId="0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10168439" cy="54814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Prostokąt 5"/>
          <p:cNvSpPr/>
          <p:nvPr/>
        </p:nvSpPr>
        <p:spPr>
          <a:xfrm rot="632751">
            <a:off x="3734955" y="500042"/>
            <a:ext cx="54090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To nasza szkoła</a:t>
            </a:r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!</a:t>
            </a:r>
            <a:endParaRPr lang="pl-PL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9936728" cy="5429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pole tekstowe 2"/>
          <p:cNvSpPr txBox="1"/>
          <p:nvPr/>
        </p:nvSpPr>
        <p:spPr>
          <a:xfrm>
            <a:off x="4929190" y="228599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SZKOŁA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 rot="501370">
            <a:off x="2823766" y="237559"/>
            <a:ext cx="6286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Szkoła</a:t>
            </a:r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z lotu ptaka</a:t>
            </a:r>
            <a:endParaRPr lang="pl-PL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82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sz="1600" dirty="0" smtClean="0"/>
              <a:t>Są na mapie świata maleńkie Woszczyce</a:t>
            </a:r>
          </a:p>
          <a:p>
            <a:pPr>
              <a:buNone/>
            </a:pPr>
            <a:r>
              <a:rPr lang="pl-PL" sz="1600" dirty="0" smtClean="0"/>
              <a:t>I ja tu mieszkam, i tym się szczycę.</a:t>
            </a:r>
          </a:p>
          <a:p>
            <a:pPr>
              <a:buNone/>
            </a:pPr>
            <a:r>
              <a:rPr lang="pl-PL" sz="1600" dirty="0" smtClean="0"/>
              <a:t>Miejscowość tę założyli Cystersi,</a:t>
            </a:r>
          </a:p>
          <a:p>
            <a:pPr>
              <a:buNone/>
            </a:pPr>
            <a:r>
              <a:rPr lang="pl-PL" sz="1600" dirty="0" smtClean="0"/>
              <a:t>Bo odnaleźli ten zakątek pierwsi.</a:t>
            </a:r>
          </a:p>
          <a:p>
            <a:pPr>
              <a:buNone/>
            </a:pPr>
            <a:endParaRPr lang="pl-PL" sz="1600" dirty="0" smtClean="0"/>
          </a:p>
          <a:p>
            <a:pPr>
              <a:buNone/>
            </a:pPr>
            <a:r>
              <a:rPr lang="pl-PL" sz="1600" dirty="0" smtClean="0"/>
              <a:t>Ja się cieszę, że tu mieszkam teraz</a:t>
            </a:r>
          </a:p>
          <a:p>
            <a:pPr>
              <a:buNone/>
            </a:pPr>
            <a:r>
              <a:rPr lang="pl-PL" sz="1600" dirty="0" smtClean="0"/>
              <a:t>I zachwycam się pięknem Woszczyc nieraz.</a:t>
            </a:r>
          </a:p>
          <a:p>
            <a:pPr>
              <a:buNone/>
            </a:pPr>
            <a:r>
              <a:rPr lang="pl-PL" sz="1600" dirty="0" smtClean="0"/>
              <a:t>Jest tu nasza szkoła,</a:t>
            </a:r>
          </a:p>
          <a:p>
            <a:pPr>
              <a:buNone/>
            </a:pPr>
            <a:r>
              <a:rPr lang="pl-PL" sz="1600" dirty="0" smtClean="0"/>
              <a:t>I lasy dookoła.</a:t>
            </a:r>
          </a:p>
          <a:p>
            <a:pPr>
              <a:buNone/>
            </a:pPr>
            <a:endParaRPr lang="pl-PL" sz="1600" dirty="0" smtClean="0"/>
          </a:p>
          <a:p>
            <a:pPr>
              <a:buNone/>
            </a:pPr>
            <a:r>
              <a:rPr lang="pl-PL" sz="1600" dirty="0" smtClean="0"/>
              <a:t>Jest ośrodek wypoczynkowy</a:t>
            </a:r>
          </a:p>
          <a:p>
            <a:pPr>
              <a:buNone/>
            </a:pPr>
            <a:r>
              <a:rPr lang="pl-PL" sz="1600" dirty="0" smtClean="0"/>
              <a:t>I wspaniały kościół zabytkowy.</a:t>
            </a:r>
          </a:p>
          <a:p>
            <a:pPr>
              <a:buNone/>
            </a:pPr>
            <a:r>
              <a:rPr lang="pl-PL" sz="1600" dirty="0" smtClean="0"/>
              <a:t>Że Woszczyce są piękne, dowód na to mamy,</a:t>
            </a:r>
          </a:p>
          <a:p>
            <a:pPr>
              <a:buNone/>
            </a:pPr>
            <a:r>
              <a:rPr lang="pl-PL" sz="1600" dirty="0" smtClean="0"/>
              <a:t>Bo przylatują i budują tu swe gniazda z Afryki bociany.</a:t>
            </a:r>
          </a:p>
          <a:p>
            <a:pPr>
              <a:buNone/>
            </a:pPr>
            <a:endParaRPr lang="pl-PL" sz="1600" dirty="0" smtClean="0"/>
          </a:p>
          <a:p>
            <a:pPr>
              <a:buNone/>
            </a:pPr>
            <a:r>
              <a:rPr lang="pl-PL" sz="1600" dirty="0" smtClean="0"/>
              <a:t>Są na mapie świata maleńkie Woszczyce.</a:t>
            </a:r>
          </a:p>
          <a:p>
            <a:pPr>
              <a:buNone/>
            </a:pPr>
            <a:r>
              <a:rPr lang="pl-PL" sz="1600" dirty="0" smtClean="0"/>
              <a:t>I ja tu mieszkam, i tym się szczycę.                                                     Autor: Bartłomiej Sieprawski								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bg2">
                    <a:lumMod val="75000"/>
                  </a:schemeClr>
                </a:solidFill>
              </a:rPr>
              <a:t>Wiersz o Woszczycach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95450">
            <a:off x="5508104" y="3861048"/>
            <a:ext cx="27241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1765</TotalTime>
  <Words>1074</Words>
  <Application>Microsoft Office PowerPoint</Application>
  <PresentationFormat>Pokaz na ekranie (4:3)</PresentationFormat>
  <Paragraphs>198</Paragraphs>
  <Slides>45</Slides>
  <Notes>1</Notes>
  <HiddenSlides>0</HiddenSlides>
  <MMClips>7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45</vt:i4>
      </vt:variant>
    </vt:vector>
  </HeadingPairs>
  <TitlesOfParts>
    <vt:vector size="52" baseType="lpstr">
      <vt:lpstr>Arial</vt:lpstr>
      <vt:lpstr>Constantia</vt:lpstr>
      <vt:lpstr>Wingdings 2</vt:lpstr>
      <vt:lpstr>Arial Black</vt:lpstr>
      <vt:lpstr>Wingdings</vt:lpstr>
      <vt:lpstr>Calibri</vt:lpstr>
      <vt:lpstr>Papier</vt:lpstr>
      <vt:lpstr>WebQuest „Skąd jesteśmy?”</vt:lpstr>
      <vt:lpstr>Skąd jesteśmy?</vt:lpstr>
      <vt:lpstr>Witamy w Woszczycach</vt:lpstr>
      <vt:lpstr>Mi chiamo                            </vt:lpstr>
      <vt:lpstr>Woszczyce - najstarsza dzielnica Orzesza  </vt:lpstr>
      <vt:lpstr>Tu mieszkamy!</vt:lpstr>
      <vt:lpstr>Slajd 7</vt:lpstr>
      <vt:lpstr>Slajd 8</vt:lpstr>
      <vt:lpstr>Wiersz o Woszczycach</vt:lpstr>
      <vt:lpstr>Parafia św. Piotra i Pawła</vt:lpstr>
      <vt:lpstr>Parafia św. Piotra i Pawła w Woszczycach </vt:lpstr>
      <vt:lpstr>Otoczenie   kościoła</vt:lpstr>
      <vt:lpstr>Kościół  od  strony  cmentarza</vt:lpstr>
      <vt:lpstr>Proboszcz  parafii  podczas  mszy św. </vt:lpstr>
      <vt:lpstr>Proboszcz parafii ks. Jerzy Kiecka </vt:lpstr>
      <vt:lpstr>Zabytkowe  wnętrze  kościoła</vt:lpstr>
      <vt:lpstr>Zabytkowe  wnętrze  kościoła</vt:lpstr>
      <vt:lpstr>To my -  pobożni parafianie</vt:lpstr>
      <vt:lpstr>Sesja  filmowa  w  kościele</vt:lpstr>
      <vt:lpstr>Zabytkowe   organy</vt:lpstr>
      <vt:lpstr>Widok na ołtarz z chóru </vt:lpstr>
      <vt:lpstr> Jest co podziwiać!</vt:lpstr>
      <vt:lpstr>             O moich Woszczycach</vt:lpstr>
      <vt:lpstr>Ośrodek Wypoczynkowy „Baron”</vt:lpstr>
      <vt:lpstr>My  na  czerwonym  dywanie!</vt:lpstr>
      <vt:lpstr>Tak  można  żyć! </vt:lpstr>
      <vt:lpstr>Droga  do  ośrodka  wypoczynkowego</vt:lpstr>
      <vt:lpstr>Rekreacyjna, rowerowa  trasa do   ośrodka</vt:lpstr>
      <vt:lpstr>Mamy  kartę  rowerową!</vt:lpstr>
      <vt:lpstr>To  my  byłyśmy  tu  pierwsze!</vt:lpstr>
      <vt:lpstr>O „Baronie”</vt:lpstr>
      <vt:lpstr>Na scenie – Julia, jak prawdziwa gwiazda!</vt:lpstr>
      <vt:lpstr>Świetnie  się  gra  w  siatkówkę!</vt:lpstr>
      <vt:lpstr>Możemy także bawić się na placu zabaw</vt:lpstr>
      <vt:lpstr>Woda  chłodzi</vt:lpstr>
      <vt:lpstr>Czy nie wyglądamy pięknie?</vt:lpstr>
      <vt:lpstr>Ale  widok!</vt:lpstr>
      <vt:lpstr>Zapraszamy do nauki tańca!</vt:lpstr>
      <vt:lpstr>Tutaj  pysznie  zjesz  i  się  ochłodzisz!</vt:lpstr>
      <vt:lpstr>To  p r a w i e   nasz domek </vt:lpstr>
      <vt:lpstr>Opuszczamy ośrodek, ale tu wrócimy ! Wakacje tuż, tuż!</vt:lpstr>
      <vt:lpstr>   Zapraszamy do  Woszczyc!</vt:lpstr>
      <vt:lpstr>Pozdrowienia  z Woszczycach</vt:lpstr>
      <vt:lpstr>To nasza „zwariowana”  piątka</vt:lpstr>
      <vt:lpstr>PODZIĘKOWANIE!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administrator</dc:creator>
  <cp:lastModifiedBy>Your User Name</cp:lastModifiedBy>
  <cp:revision>114</cp:revision>
  <dcterms:created xsi:type="dcterms:W3CDTF">2011-05-30T05:37:43Z</dcterms:created>
  <dcterms:modified xsi:type="dcterms:W3CDTF">2011-09-27T19:31:25Z</dcterms:modified>
</cp:coreProperties>
</file>